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65" r:id="rId2"/>
    <p:sldId id="292" r:id="rId3"/>
    <p:sldId id="347" r:id="rId4"/>
    <p:sldId id="325" r:id="rId5"/>
    <p:sldId id="348" r:id="rId6"/>
    <p:sldId id="293" r:id="rId7"/>
    <p:sldId id="326" r:id="rId8"/>
    <p:sldId id="327" r:id="rId9"/>
    <p:sldId id="328" r:id="rId10"/>
    <p:sldId id="329" r:id="rId11"/>
    <p:sldId id="330" r:id="rId12"/>
    <p:sldId id="331" r:id="rId13"/>
    <p:sldId id="332" r:id="rId14"/>
    <p:sldId id="333" r:id="rId15"/>
    <p:sldId id="334" r:id="rId16"/>
    <p:sldId id="335" r:id="rId17"/>
    <p:sldId id="336" r:id="rId18"/>
    <p:sldId id="338" r:id="rId19"/>
    <p:sldId id="339" r:id="rId20"/>
    <p:sldId id="340" r:id="rId21"/>
    <p:sldId id="341" r:id="rId22"/>
    <p:sldId id="342" r:id="rId23"/>
    <p:sldId id="343" r:id="rId24"/>
    <p:sldId id="344" r:id="rId25"/>
    <p:sldId id="345" r:id="rId26"/>
    <p:sldId id="346"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225"/>
    <a:srgbClr val="FF2549"/>
    <a:srgbClr val="5DD5FF"/>
    <a:srgbClr val="FF0D97"/>
    <a:srgbClr val="0000CC"/>
    <a:srgbClr val="003635"/>
    <a:srgbClr val="9EFF29"/>
    <a:srgbClr val="C80064"/>
    <a:srgbClr val="C33A1F"/>
    <a:srgbClr val="007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32" autoAdjust="0"/>
    <p:restoredTop sz="94660"/>
  </p:normalViewPr>
  <p:slideViewPr>
    <p:cSldViewPr snapToGrid="0">
      <p:cViewPr>
        <p:scale>
          <a:sx n="69" d="100"/>
          <a:sy n="69" d="100"/>
        </p:scale>
        <p:origin x="-1452" y="-45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85"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2563" y="3325761"/>
            <a:ext cx="8015750" cy="899652"/>
          </a:xfrm>
          <a:noFill/>
          <a:effectLst>
            <a:outerShdw blurRad="50800" dist="38100" dir="2700000" algn="tl" rotWithShape="0">
              <a:prstClr val="black">
                <a:alpha val="40000"/>
              </a:prstClr>
            </a:outerShdw>
          </a:effectLst>
        </p:spPr>
        <p:txBody>
          <a:bodyPr>
            <a:normAutofit/>
          </a:bodyPr>
          <a:lstStyle>
            <a:lvl1pPr algn="r">
              <a:defRPr sz="3600">
                <a:solidFill>
                  <a:srgbClr val="002060"/>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589938" y="4203287"/>
            <a:ext cx="8001000" cy="678426"/>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3" y="364447"/>
            <a:ext cx="8259098" cy="763526"/>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1" y="1297858"/>
            <a:ext cx="8325464" cy="348061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47052" y="458157"/>
            <a:ext cx="6247121" cy="725349"/>
          </a:xfrm>
        </p:spPr>
        <p:txBody>
          <a:bodyPr>
            <a:normAutofit/>
          </a:bodyPr>
          <a:lstStyle>
            <a:lvl1pPr algn="l">
              <a:defRPr sz="360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55606" y="1231490"/>
            <a:ext cx="6238568" cy="350862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9" y="588735"/>
            <a:ext cx="8093365" cy="763525"/>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640762"/>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113159"/>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640762"/>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113159"/>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Practice Of Health Education </a:t>
            </a:r>
            <a:endParaRPr lang="en-US" dirty="0" smtClean="0">
              <a:solidFill>
                <a:srgbClr val="0070C0"/>
              </a:solidFill>
            </a:endParaRPr>
          </a:p>
        </p:txBody>
      </p:sp>
      <p:sp>
        <p:nvSpPr>
          <p:cNvPr id="3" name="Subtitle 2"/>
          <p:cNvSpPr>
            <a:spLocks noGrp="1"/>
          </p:cNvSpPr>
          <p:nvPr>
            <p:ph type="subTitle" idx="1"/>
          </p:nvPr>
        </p:nvSpPr>
        <p:spPr/>
        <p:txBody>
          <a:bodyPr>
            <a:noAutofit/>
          </a:bodyPr>
          <a:lstStyle/>
          <a:p>
            <a:r>
              <a:rPr lang="en-US" sz="1600" b="1" dirty="0" smtClean="0">
                <a:solidFill>
                  <a:schemeClr val="accent1">
                    <a:lumMod val="50000"/>
                  </a:schemeClr>
                </a:solidFill>
              </a:rPr>
              <a:t>Dr M.V .Ajithkumar  M.D (</a:t>
            </a:r>
            <a:r>
              <a:rPr lang="en-US" sz="1600" b="1" dirty="0" err="1" smtClean="0">
                <a:solidFill>
                  <a:schemeClr val="accent1">
                    <a:lumMod val="50000"/>
                  </a:schemeClr>
                </a:solidFill>
              </a:rPr>
              <a:t>Hom</a:t>
            </a:r>
            <a:r>
              <a:rPr lang="en-US" sz="1600" b="1" dirty="0" smtClean="0">
                <a:solidFill>
                  <a:schemeClr val="accent1">
                    <a:lumMod val="50000"/>
                  </a:schemeClr>
                </a:solidFill>
              </a:rPr>
              <a:t>)</a:t>
            </a:r>
          </a:p>
          <a:p>
            <a:r>
              <a:rPr lang="en-US" sz="1600" b="1" dirty="0" smtClean="0">
                <a:solidFill>
                  <a:schemeClr val="accent1">
                    <a:lumMod val="50000"/>
                  </a:schemeClr>
                </a:solidFill>
              </a:rPr>
              <a:t>Professor &amp; Head Dept of Community Medicine</a:t>
            </a:r>
          </a:p>
          <a:p>
            <a:r>
              <a:rPr lang="en-US" sz="1600" b="1" dirty="0" smtClean="0">
                <a:solidFill>
                  <a:schemeClr val="accent1">
                    <a:lumMod val="50000"/>
                  </a:schemeClr>
                </a:solidFill>
              </a:rPr>
              <a:t>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None/>
            </a:pPr>
            <a:r>
              <a:rPr lang="en-US" dirty="0" smtClean="0">
                <a:solidFill>
                  <a:srgbClr val="0070C0"/>
                </a:solidFill>
                <a:latin typeface="Times New Roman" pitchFamily="18" charset="0"/>
                <a:cs typeface="Times New Roman" pitchFamily="18" charset="0"/>
              </a:rPr>
              <a:t>a. Chalk and talk (Lecture )</a:t>
            </a:r>
          </a:p>
          <a:p>
            <a:pPr>
              <a:buNone/>
            </a:pPr>
            <a:r>
              <a:rPr lang="en-US" dirty="0" smtClean="0">
                <a:solidFill>
                  <a:srgbClr val="0070C0"/>
                </a:solidFill>
                <a:latin typeface="Times New Roman" pitchFamily="18" charset="0"/>
                <a:cs typeface="Times New Roman" pitchFamily="18" charset="0"/>
              </a:rPr>
              <a:t>             A lecture is defined as carefully prepared oral presentation of facts by a qualified person. </a:t>
            </a:r>
          </a:p>
          <a:p>
            <a:pPr>
              <a:buNone/>
            </a:pPr>
            <a:r>
              <a:rPr lang="en-US" dirty="0" smtClean="0">
                <a:solidFill>
                  <a:srgbClr val="0070C0"/>
                </a:solidFill>
                <a:latin typeface="Times New Roman" pitchFamily="18" charset="0"/>
                <a:cs typeface="Times New Roman" pitchFamily="18" charset="0"/>
              </a:rPr>
              <a:t>Its effectiveness depends to a large extent on the speaker's ability to write legibly and to draw with chalk on a black board. </a:t>
            </a:r>
          </a:p>
          <a:p>
            <a:pPr>
              <a:buNone/>
            </a:pPr>
            <a:r>
              <a:rPr lang="en-US" dirty="0" smtClean="0">
                <a:solidFill>
                  <a:srgbClr val="0070C0"/>
                </a:solidFill>
                <a:latin typeface="Times New Roman" pitchFamily="18" charset="0"/>
                <a:cs typeface="Times New Roman" pitchFamily="18" charset="0"/>
              </a:rPr>
              <a:t>The talk should be based on a topic of current interest or health needs of the group. </a:t>
            </a:r>
          </a:p>
          <a:p>
            <a:pPr>
              <a:buNone/>
            </a:pPr>
            <a:r>
              <a:rPr lang="en-US" dirty="0" smtClean="0">
                <a:solidFill>
                  <a:srgbClr val="0070C0"/>
                </a:solidFill>
                <a:latin typeface="Times New Roman" pitchFamily="18" charset="0"/>
                <a:cs typeface="Times New Roman" pitchFamily="18" charset="0"/>
              </a:rPr>
              <a:t>The group should not be more than 30 and the talk should not exceed 15 to 20 minutes. </a:t>
            </a:r>
          </a:p>
          <a:p>
            <a:pPr>
              <a:buNone/>
            </a:pPr>
            <a:r>
              <a:rPr lang="en-US" dirty="0" smtClean="0">
                <a:solidFill>
                  <a:srgbClr val="0070C0"/>
                </a:solidFill>
                <a:latin typeface="Times New Roman" pitchFamily="18" charset="0"/>
                <a:cs typeface="Times New Roman" pitchFamily="18" charset="0"/>
              </a:rPr>
              <a:t>If the talk is too long people may become bored and restless. </a:t>
            </a:r>
          </a:p>
          <a:p>
            <a:pPr marL="514350" indent="-514350">
              <a:buNone/>
            </a:pPr>
            <a:endParaRPr lang="en-US" dirty="0" smtClean="0"/>
          </a:p>
          <a:p>
            <a:pPr marL="514350" indent="-514350">
              <a:buAutoNum type="alphaL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solidFill>
                  <a:srgbClr val="0070C0"/>
                </a:solidFill>
                <a:latin typeface="Times New Roman" pitchFamily="18" charset="0"/>
                <a:cs typeface="Times New Roman" pitchFamily="18" charset="0"/>
              </a:rPr>
              <a:t>Lectures can be faulted on a number of grounds.</a:t>
            </a:r>
          </a:p>
          <a:p>
            <a:pPr>
              <a:buNone/>
            </a:pPr>
            <a:r>
              <a:rPr lang="en-US" dirty="0" smtClean="0">
                <a:solidFill>
                  <a:srgbClr val="0070C0"/>
                </a:solidFill>
                <a:latin typeface="Times New Roman" pitchFamily="18" charset="0"/>
                <a:cs typeface="Times New Roman" pitchFamily="18" charset="0"/>
              </a:rPr>
              <a:t> Their disadvantages include the following : students are involved to a minimum extent; learning is passive; do not stimulate thinking or problem-solving capacity; the comprehension of      a lecture varies with the student; and the health </a:t>
            </a:r>
            <a:r>
              <a:rPr lang="en-US" dirty="0" err="1" smtClean="0">
                <a:solidFill>
                  <a:srgbClr val="0070C0"/>
                </a:solidFill>
                <a:latin typeface="Times New Roman" pitchFamily="18" charset="0"/>
                <a:cs typeface="Times New Roman" pitchFamily="18" charset="0"/>
              </a:rPr>
              <a:t>behaviour</a:t>
            </a:r>
            <a:r>
              <a:rPr lang="en-US" dirty="0" smtClean="0">
                <a:solidFill>
                  <a:srgbClr val="0070C0"/>
                </a:solidFill>
                <a:latin typeface="Times New Roman" pitchFamily="18" charset="0"/>
                <a:cs typeface="Times New Roman" pitchFamily="18" charset="0"/>
              </a:rPr>
              <a:t> of the listeners is not necessarily affected.</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748145"/>
            <a:ext cx="8325464" cy="4071895"/>
          </a:xfrm>
        </p:spPr>
        <p:txBody>
          <a:bodyPr>
            <a:normAutofit/>
          </a:bodyPr>
          <a:lstStyle/>
          <a:p>
            <a:pPr>
              <a:buNone/>
            </a:pPr>
            <a:r>
              <a:rPr lang="en-US" dirty="0" smtClean="0">
                <a:solidFill>
                  <a:srgbClr val="0070C0"/>
                </a:solidFill>
                <a:latin typeface="Times New Roman" pitchFamily="18" charset="0"/>
                <a:cs typeface="Times New Roman" pitchFamily="18" charset="0"/>
              </a:rPr>
              <a:t>b. Demonstrations</a:t>
            </a:r>
          </a:p>
          <a:p>
            <a:pPr>
              <a:buNone/>
            </a:pPr>
            <a:r>
              <a:rPr lang="en-US" dirty="0" smtClean="0">
                <a:solidFill>
                  <a:srgbClr val="0070C0"/>
                </a:solidFill>
                <a:latin typeface="Times New Roman" pitchFamily="18" charset="0"/>
                <a:cs typeface="Times New Roman" pitchFamily="18" charset="0"/>
              </a:rPr>
              <a:t>                          A demonstration is a carefully prepared presentation to show how to perform a skill or procedure. Here a procedure (e.g. lumber puncture, disinfection of a well) is carried out step by step before an audience or the target group, the demonstrator ascertaining that the audience understands how to perform it. The demonstrator involves the audience in discussion.</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568036"/>
            <a:ext cx="8325464" cy="4575464"/>
          </a:xfrm>
        </p:spPr>
        <p:txBody>
          <a:bodyPr>
            <a:normAutofit fontScale="92500"/>
          </a:bodyPr>
          <a:lstStyle/>
          <a:p>
            <a:pPr>
              <a:buNone/>
            </a:pPr>
            <a:r>
              <a:rPr lang="en-US" dirty="0" smtClean="0"/>
              <a:t>                      </a:t>
            </a:r>
            <a:r>
              <a:rPr lang="en-US" dirty="0" smtClean="0">
                <a:solidFill>
                  <a:srgbClr val="0070C0"/>
                </a:solidFill>
                <a:latin typeface="Times New Roman" pitchFamily="18" charset="0"/>
                <a:cs typeface="Times New Roman" pitchFamily="18" charset="0"/>
              </a:rPr>
              <a:t>Demonstration as a means of communication has been found to have a high educational value in </a:t>
            </a:r>
            <a:r>
              <a:rPr lang="en-US" dirty="0" err="1" smtClean="0">
                <a:solidFill>
                  <a:srgbClr val="0070C0"/>
                </a:solidFill>
                <a:latin typeface="Times New Roman" pitchFamily="18" charset="0"/>
                <a:cs typeface="Times New Roman" pitchFamily="18" charset="0"/>
              </a:rPr>
              <a:t>programes</a:t>
            </a:r>
            <a:r>
              <a:rPr lang="en-US" dirty="0" smtClean="0">
                <a:solidFill>
                  <a:srgbClr val="0070C0"/>
                </a:solidFill>
                <a:latin typeface="Times New Roman" pitchFamily="18" charset="0"/>
                <a:cs typeface="Times New Roman" pitchFamily="18" charset="0"/>
              </a:rPr>
              <a:t> like </a:t>
            </a:r>
          </a:p>
          <a:p>
            <a:pPr>
              <a:buNone/>
            </a:pPr>
            <a:r>
              <a:rPr lang="en-US" dirty="0" smtClean="0">
                <a:solidFill>
                  <a:srgbClr val="0070C0"/>
                </a:solidFill>
                <a:latin typeface="Times New Roman" pitchFamily="18" charset="0"/>
                <a:cs typeface="Times New Roman" pitchFamily="18" charset="0"/>
              </a:rPr>
              <a:t>environmental sanitation (e.g., installation of a hand-pump, construction of a sanitary latrine); </a:t>
            </a:r>
          </a:p>
          <a:p>
            <a:pPr>
              <a:buNone/>
            </a:pPr>
            <a:r>
              <a:rPr lang="en-US" dirty="0" smtClean="0">
                <a:solidFill>
                  <a:srgbClr val="0070C0"/>
                </a:solidFill>
                <a:latin typeface="Times New Roman" pitchFamily="18" charset="0"/>
                <a:cs typeface="Times New Roman" pitchFamily="18" charset="0"/>
              </a:rPr>
              <a:t>mother and child health (e.g. demonstration of oral rehydration technique) </a:t>
            </a:r>
          </a:p>
          <a:p>
            <a:pPr>
              <a:buNone/>
            </a:pPr>
            <a:r>
              <a:rPr lang="en-US" dirty="0" smtClean="0">
                <a:solidFill>
                  <a:srgbClr val="0070C0"/>
                </a:solidFill>
                <a:latin typeface="Times New Roman" pitchFamily="18" charset="0"/>
                <a:cs typeface="Times New Roman" pitchFamily="18" charset="0"/>
              </a:rPr>
              <a:t> control of diseases (e.g., scabies). </a:t>
            </a:r>
          </a:p>
          <a:p>
            <a:pPr>
              <a:buNone/>
            </a:pPr>
            <a:r>
              <a:rPr lang="en-US" dirty="0" smtClean="0">
                <a:solidFill>
                  <a:srgbClr val="0070C0"/>
                </a:solidFill>
                <a:latin typeface="Times New Roman" pitchFamily="18" charset="0"/>
                <a:cs typeface="Times New Roman" pitchFamily="18" charset="0"/>
              </a:rPr>
              <a:t>The clinical teaching in hospitals is based on demonstrations. This method has a high motivational value.</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858982"/>
            <a:ext cx="8325464" cy="3919494"/>
          </a:xfrm>
        </p:spPr>
        <p:txBody>
          <a:bodyPr>
            <a:normAutofit/>
          </a:bodyPr>
          <a:lstStyle/>
          <a:p>
            <a:pPr>
              <a:buNone/>
            </a:pPr>
            <a:r>
              <a:rPr lang="en-US" dirty="0" smtClean="0">
                <a:solidFill>
                  <a:srgbClr val="0070C0"/>
                </a:solidFill>
                <a:latin typeface="Times New Roman" pitchFamily="18" charset="0"/>
                <a:cs typeface="Times New Roman" pitchFamily="18" charset="0"/>
              </a:rPr>
              <a:t>c. Group discussion</a:t>
            </a:r>
          </a:p>
          <a:p>
            <a:r>
              <a:rPr lang="en-US" dirty="0" smtClean="0">
                <a:solidFill>
                  <a:srgbClr val="0070C0"/>
                </a:solidFill>
                <a:latin typeface="Times New Roman" pitchFamily="18" charset="0"/>
                <a:cs typeface="Times New Roman" pitchFamily="18" charset="0"/>
              </a:rPr>
              <a:t>                              A "group" is an "aggregation of people interacting in a face-to-face situation". It permits the individuals to learn by freely exchanging their knowledge, ideas and opinions. Group discussion provides a wider interaction among members than is possible with other methods. </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sz="3000" dirty="0" smtClean="0">
                <a:solidFill>
                  <a:srgbClr val="0070C0"/>
                </a:solidFill>
                <a:latin typeface="Times New Roman" pitchFamily="18" charset="0"/>
                <a:cs typeface="Times New Roman" pitchFamily="18" charset="0"/>
              </a:rPr>
              <a:t>For effective group discussion, the group should comprise not less than 6 and not more than 12 members. The participants are all seated in a circle, so that each is fully visible to all the others . There should be a group leader who initiates the subject, helps the discussion in the </a:t>
            </a:r>
            <a:r>
              <a:rPr lang="fr-FR" sz="3000" dirty="0" err="1" smtClean="0">
                <a:solidFill>
                  <a:srgbClr val="0070C0"/>
                </a:solidFill>
                <a:latin typeface="Times New Roman" pitchFamily="18" charset="0"/>
                <a:cs typeface="Times New Roman" pitchFamily="18" charset="0"/>
              </a:rPr>
              <a:t>proper</a:t>
            </a:r>
            <a:r>
              <a:rPr lang="fr-FR" sz="3000" dirty="0" smtClean="0">
                <a:solidFill>
                  <a:srgbClr val="0070C0"/>
                </a:solidFill>
                <a:latin typeface="Times New Roman" pitchFamily="18" charset="0"/>
                <a:cs typeface="Times New Roman" pitchFamily="18" charset="0"/>
              </a:rPr>
              <a:t>  </a:t>
            </a:r>
            <a:r>
              <a:rPr lang="fr-FR" sz="3000" dirty="0" err="1" smtClean="0">
                <a:solidFill>
                  <a:srgbClr val="0070C0"/>
                </a:solidFill>
                <a:latin typeface="Times New Roman" pitchFamily="18" charset="0"/>
                <a:cs typeface="Times New Roman" pitchFamily="18" charset="0"/>
              </a:rPr>
              <a:t>manner</a:t>
            </a:r>
            <a:r>
              <a:rPr lang="fr-FR" sz="3000" dirty="0" smtClean="0">
                <a:solidFill>
                  <a:srgbClr val="0070C0"/>
                </a:solidFill>
                <a:latin typeface="Times New Roman" pitchFamily="18" charset="0"/>
                <a:cs typeface="Times New Roman" pitchFamily="18" charset="0"/>
              </a:rPr>
              <a:t>, </a:t>
            </a:r>
            <a:r>
              <a:rPr lang="fr-FR" sz="3000" dirty="0" err="1" smtClean="0">
                <a:solidFill>
                  <a:srgbClr val="0070C0"/>
                </a:solidFill>
                <a:latin typeface="Times New Roman" pitchFamily="18" charset="0"/>
                <a:cs typeface="Times New Roman" pitchFamily="18" charset="0"/>
              </a:rPr>
              <a:t>prevents</a:t>
            </a:r>
            <a:r>
              <a:rPr lang="fr-FR" sz="3000" dirty="0" smtClean="0">
                <a:solidFill>
                  <a:srgbClr val="0070C0"/>
                </a:solidFill>
                <a:latin typeface="Times New Roman" pitchFamily="18" charset="0"/>
                <a:cs typeface="Times New Roman" pitchFamily="18" charset="0"/>
              </a:rPr>
              <a:t>  </a:t>
            </a:r>
            <a:r>
              <a:rPr lang="fr-FR" sz="3000" dirty="0" err="1" smtClean="0">
                <a:solidFill>
                  <a:srgbClr val="0070C0"/>
                </a:solidFill>
                <a:latin typeface="Times New Roman" pitchFamily="18" charset="0"/>
                <a:cs typeface="Times New Roman" pitchFamily="18" charset="0"/>
              </a:rPr>
              <a:t>side</a:t>
            </a:r>
            <a:r>
              <a:rPr lang="fr-FR" sz="3000" dirty="0" smtClean="0">
                <a:solidFill>
                  <a:srgbClr val="0070C0"/>
                </a:solidFill>
                <a:latin typeface="Times New Roman" pitchFamily="18" charset="0"/>
                <a:cs typeface="Times New Roman" pitchFamily="18" charset="0"/>
              </a:rPr>
              <a:t>-conversations, encourages </a:t>
            </a:r>
            <a:r>
              <a:rPr lang="en-US" sz="3000" dirty="0" smtClean="0">
                <a:solidFill>
                  <a:srgbClr val="0070C0"/>
                </a:solidFill>
                <a:latin typeface="Times New Roman" pitchFamily="18" charset="0"/>
                <a:cs typeface="Times New Roman" pitchFamily="18" charset="0"/>
              </a:rPr>
              <a:t>everyone to participate and sums up the discussion in the end. If the discussion goes well, the group may arrive at decisions which no individual member would have been able to make alone. </a:t>
            </a:r>
            <a:endParaRPr lang="en-US" sz="3000" dirty="0">
              <a:solidFill>
                <a:srgbClr val="0070C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706582"/>
            <a:ext cx="8325464" cy="4071894"/>
          </a:xfrm>
        </p:spPr>
        <p:txBody>
          <a:bodyPr>
            <a:normAutofit fontScale="92500" lnSpcReduction="10000"/>
          </a:bodyPr>
          <a:lstStyle/>
          <a:p>
            <a:pPr>
              <a:buNone/>
            </a:pPr>
            <a:r>
              <a:rPr lang="en-US" dirty="0" smtClean="0">
                <a:solidFill>
                  <a:srgbClr val="0070C0"/>
                </a:solidFill>
                <a:latin typeface="Times New Roman" pitchFamily="18" charset="0"/>
                <a:cs typeface="Times New Roman" pitchFamily="18" charset="0"/>
              </a:rPr>
              <a:t>                       The "recorder" prepares a report on the issues discussed and agreements reached. In a group discussion, the members should observe the following rules : </a:t>
            </a:r>
          </a:p>
          <a:p>
            <a:pPr marL="514350" indent="-514350">
              <a:buAutoNum type="alphaLcParenBoth"/>
            </a:pPr>
            <a:r>
              <a:rPr lang="en-US" dirty="0" smtClean="0">
                <a:solidFill>
                  <a:srgbClr val="0070C0"/>
                </a:solidFill>
                <a:latin typeface="Times New Roman" pitchFamily="18" charset="0"/>
                <a:cs typeface="Times New Roman" pitchFamily="18" charset="0"/>
              </a:rPr>
              <a:t>express ideas clearly and concisely </a:t>
            </a:r>
          </a:p>
          <a:p>
            <a:pPr marL="514350" indent="-514350">
              <a:buAutoNum type="alphaLcParenBoth"/>
            </a:pPr>
            <a:r>
              <a:rPr lang="en-US" dirty="0" smtClean="0">
                <a:solidFill>
                  <a:srgbClr val="0070C0"/>
                </a:solidFill>
                <a:latin typeface="Times New Roman" pitchFamily="18" charset="0"/>
                <a:cs typeface="Times New Roman" pitchFamily="18" charset="0"/>
              </a:rPr>
              <a:t>listen to what others say.</a:t>
            </a:r>
          </a:p>
          <a:p>
            <a:pPr marL="514350" indent="-514350">
              <a:buAutoNum type="alphaLcParenBoth"/>
            </a:pPr>
            <a:r>
              <a:rPr lang="en-US" dirty="0" smtClean="0">
                <a:solidFill>
                  <a:srgbClr val="0070C0"/>
                </a:solidFill>
                <a:latin typeface="Times New Roman" pitchFamily="18" charset="0"/>
                <a:cs typeface="Times New Roman" pitchFamily="18" charset="0"/>
              </a:rPr>
              <a:t>  do not interrupt when others are speaking</a:t>
            </a:r>
          </a:p>
          <a:p>
            <a:pPr marL="514350" indent="-514350">
              <a:buAutoNum type="alphaLcParenBoth"/>
            </a:pPr>
            <a:r>
              <a:rPr lang="en-US" dirty="0" smtClean="0">
                <a:solidFill>
                  <a:srgbClr val="0070C0"/>
                </a:solidFill>
                <a:latin typeface="Times New Roman" pitchFamily="18" charset="0"/>
                <a:cs typeface="Times New Roman" pitchFamily="18" charset="0"/>
              </a:rPr>
              <a:t>  make only relevant remarks</a:t>
            </a:r>
          </a:p>
          <a:p>
            <a:pPr marL="514350" indent="-514350">
              <a:buAutoNum type="alphaLcParenBoth"/>
            </a:pPr>
            <a:r>
              <a:rPr lang="en-US" dirty="0" smtClean="0">
                <a:solidFill>
                  <a:srgbClr val="0070C0"/>
                </a:solidFill>
                <a:latin typeface="Times New Roman" pitchFamily="18" charset="0"/>
                <a:cs typeface="Times New Roman" pitchFamily="18" charset="0"/>
              </a:rPr>
              <a:t>  accept criticism gracefully and </a:t>
            </a:r>
          </a:p>
          <a:p>
            <a:pPr marL="514350" indent="-514350">
              <a:buAutoNum type="alphaLcParenBoth"/>
            </a:pPr>
            <a:r>
              <a:rPr lang="en-US" dirty="0" smtClean="0">
                <a:solidFill>
                  <a:srgbClr val="0070C0"/>
                </a:solidFill>
                <a:latin typeface="Times New Roman" pitchFamily="18" charset="0"/>
                <a:cs typeface="Times New Roman" pitchFamily="18" charset="0"/>
              </a:rPr>
              <a:t> help to reach conclusions .</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729835" y="1298575"/>
            <a:ext cx="3779580" cy="34798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solidFill>
                  <a:srgbClr val="0070C0"/>
                </a:solidFill>
                <a:latin typeface="Times New Roman" pitchFamily="18" charset="0"/>
                <a:cs typeface="Times New Roman" pitchFamily="18" charset="0"/>
              </a:rPr>
              <a:t>     Limitations :</a:t>
            </a:r>
          </a:p>
          <a:p>
            <a:pPr>
              <a:buNone/>
            </a:pPr>
            <a:r>
              <a:rPr lang="en-US" dirty="0" smtClean="0">
                <a:solidFill>
                  <a:srgbClr val="0070C0"/>
                </a:solidFill>
                <a:latin typeface="Times New Roman" pitchFamily="18" charset="0"/>
                <a:cs typeface="Times New Roman" pitchFamily="18" charset="0"/>
              </a:rPr>
              <a:t> Group discussion is not without limitations. Those who are shy may not  take part in the discussions. Some may dominate the discussion . Thus there may be unequal participation of members in a group discussion, unless properly guided. Some members may deviate from the subject and make the discussion irrelevant</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solidFill>
                  <a:srgbClr val="0070C0"/>
                </a:solidFill>
                <a:latin typeface="Times New Roman" pitchFamily="18" charset="0"/>
                <a:cs typeface="Times New Roman" pitchFamily="18" charset="0"/>
              </a:rPr>
              <a:t>d. Panel discussion</a:t>
            </a:r>
          </a:p>
          <a:p>
            <a:pPr>
              <a:buNone/>
            </a:pPr>
            <a:r>
              <a:rPr lang="en-US" dirty="0" smtClean="0">
                <a:solidFill>
                  <a:srgbClr val="0070C0"/>
                </a:solidFill>
                <a:latin typeface="Times New Roman" pitchFamily="18" charset="0"/>
                <a:cs typeface="Times New Roman" pitchFamily="18" charset="0"/>
              </a:rPr>
              <a:t>                              In a panel discussion, 4 to 8 persons who are qualified to talk about the topic sit and discuss a given problem, or the topic, in front of a large group or audience. The panel comprises, a chairman or moderator and from 4 to 8 speakers. The chairman opens the meeting, welcomes the gatherings</a:t>
            </a:r>
            <a:r>
              <a:rPr lang="en-US" dirty="0" smtClean="0">
                <a:solidFill>
                  <a:srgbClr val="0070C0"/>
                </a:solidFill>
                <a:latin typeface="Times New Roman" pitchFamily="18" charset="0"/>
                <a:cs typeface="Times New Roman" pitchFamily="18" charset="0"/>
              </a:rPr>
              <a:t>. He </a:t>
            </a:r>
            <a:r>
              <a:rPr lang="en-US" dirty="0" smtClean="0">
                <a:solidFill>
                  <a:srgbClr val="0070C0"/>
                </a:solidFill>
                <a:latin typeface="Times New Roman" pitchFamily="18" charset="0"/>
                <a:cs typeface="Times New Roman" pitchFamily="18" charset="0"/>
              </a:rPr>
              <a:t>introduces the panel speakers.</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Practice Of Health Education </a:t>
            </a:r>
          </a:p>
        </p:txBody>
      </p:sp>
      <p:sp>
        <p:nvSpPr>
          <p:cNvPr id="3" name="Text Placeholder 2"/>
          <p:cNvSpPr txBox="1">
            <a:spLocks noGrp="1"/>
          </p:cNvSpPr>
          <p:nvPr>
            <p:ph type="body" idx="1"/>
          </p:nvPr>
        </p:nvSpPr>
        <p:spPr>
          <a:xfrm>
            <a:off x="428596" y="1108364"/>
            <a:ext cx="8229600" cy="4035136"/>
          </a:xfrm>
          <a:prstGeom prst="rect">
            <a:avLst/>
          </a:prstGeom>
        </p:spPr>
        <p:txBody>
          <a:bodyPr>
            <a:normAutofit fontScale="92500"/>
          </a:bodyPr>
          <a:lstStyle>
            <a:lvl1pPr lvl="0">
              <a:defRPr/>
            </a:lvl1pPr>
          </a:lstStyle>
          <a:p>
            <a:pPr>
              <a:buNone/>
            </a:pPr>
            <a:r>
              <a:rPr>
                <a:solidFill>
                  <a:srgbClr val="0070C0"/>
                </a:solidFill>
                <a:latin typeface="Times New Roman" pitchFamily="18" charset="0"/>
                <a:cs typeface="Times New Roman" pitchFamily="18" charset="0"/>
              </a:rPr>
              <a:t> 1. Audio – visual aid : </a:t>
            </a:r>
            <a:r>
              <a:rPr lang="en-US" dirty="0" smtClean="0">
                <a:solidFill>
                  <a:srgbClr val="0070C0"/>
                </a:solidFill>
                <a:latin typeface="Times New Roman" pitchFamily="18" charset="0"/>
                <a:cs typeface="Times New Roman" pitchFamily="18" charset="0"/>
              </a:rPr>
              <a:t>.</a:t>
            </a:r>
          </a:p>
          <a:p>
            <a:pPr>
              <a:buNone/>
            </a:pPr>
            <a:r>
              <a:rPr lang="en-US" dirty="0" smtClean="0">
                <a:solidFill>
                  <a:srgbClr val="0070C0"/>
                </a:solidFill>
                <a:latin typeface="Times New Roman" pitchFamily="18" charset="0"/>
                <a:cs typeface="Times New Roman" pitchFamily="18" charset="0"/>
              </a:rPr>
              <a:t> No health education can be effective without audiovisual</a:t>
            </a:r>
          </a:p>
          <a:p>
            <a:pPr>
              <a:buNone/>
            </a:pPr>
            <a:r>
              <a:rPr lang="en-US" dirty="0" smtClean="0">
                <a:solidFill>
                  <a:srgbClr val="0070C0"/>
                </a:solidFill>
                <a:latin typeface="Times New Roman" pitchFamily="18" charset="0"/>
                <a:cs typeface="Times New Roman" pitchFamily="18" charset="0"/>
              </a:rPr>
              <a:t>aids. </a:t>
            </a:r>
          </a:p>
          <a:p>
            <a:pPr>
              <a:buNone/>
            </a:pPr>
            <a:r>
              <a:rPr lang="en-US" dirty="0" smtClean="0">
                <a:solidFill>
                  <a:srgbClr val="0070C0"/>
                </a:solidFill>
                <a:latin typeface="Times New Roman" pitchFamily="18" charset="0"/>
                <a:cs typeface="Times New Roman" pitchFamily="18" charset="0"/>
              </a:rPr>
              <a:t>They help to simplify unfamiliar concepts; bring about</a:t>
            </a:r>
          </a:p>
          <a:p>
            <a:pPr>
              <a:buNone/>
            </a:pPr>
            <a:r>
              <a:rPr lang="en-US" dirty="0" smtClean="0">
                <a:solidFill>
                  <a:srgbClr val="0070C0"/>
                </a:solidFill>
                <a:latin typeface="Times New Roman" pitchFamily="18" charset="0"/>
                <a:cs typeface="Times New Roman" pitchFamily="18" charset="0"/>
              </a:rPr>
              <a:t>understanding where words fail; reinforce learning by</a:t>
            </a:r>
          </a:p>
          <a:p>
            <a:pPr>
              <a:buNone/>
            </a:pPr>
            <a:r>
              <a:rPr lang="en-US" dirty="0" smtClean="0">
                <a:solidFill>
                  <a:srgbClr val="0070C0"/>
                </a:solidFill>
                <a:latin typeface="Times New Roman" pitchFamily="18" charset="0"/>
                <a:cs typeface="Times New Roman" pitchFamily="18" charset="0"/>
              </a:rPr>
              <a:t>appealing to more than one sense, and provide a dynamic</a:t>
            </a:r>
          </a:p>
          <a:p>
            <a:pPr>
              <a:buNone/>
            </a:pPr>
            <a:r>
              <a:rPr lang="en-US" dirty="0" smtClean="0">
                <a:solidFill>
                  <a:srgbClr val="0070C0"/>
                </a:solidFill>
                <a:latin typeface="Times New Roman" pitchFamily="18" charset="0"/>
                <a:cs typeface="Times New Roman" pitchFamily="18" charset="0"/>
              </a:rPr>
              <a:t>way of avoiding monotony. </a:t>
            </a:r>
            <a:endParaRPr>
              <a:solidFill>
                <a:srgbClr val="0070C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457200"/>
            <a:ext cx="8325464" cy="4321276"/>
          </a:xfrm>
        </p:spPr>
        <p:txBody>
          <a:bodyPr>
            <a:normAutofit lnSpcReduction="10000"/>
          </a:bodyPr>
          <a:lstStyle/>
          <a:p>
            <a:pPr algn="just">
              <a:buNone/>
            </a:pPr>
            <a:r>
              <a:rPr lang="en-US" dirty="0" smtClean="0"/>
              <a:t> </a:t>
            </a:r>
            <a:r>
              <a:rPr lang="en-US" dirty="0" smtClean="0">
                <a:solidFill>
                  <a:srgbClr val="0070C0"/>
                </a:solidFill>
              </a:rPr>
              <a:t>The success of the panel depends upon the chairman; he has to keep the discussion going and develop the train of thought. After the main aspects of the subject are explored by the panel speakers, the audience is invited to take part. The discussion should be spontaneous and natural. If members of the panel are unacquainted with this method, they may have a preliminary meeting, prepare the material on the subject and decide upon the method and plan of presentation. Panel discussion can be an extremely effective method of education.</a:t>
            </a:r>
            <a:endParaRPr lang="en-US"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706581"/>
            <a:ext cx="8769927" cy="4156363"/>
          </a:xfrm>
        </p:spPr>
        <p:txBody>
          <a:bodyPr>
            <a:normAutofit fontScale="92500"/>
          </a:bodyPr>
          <a:lstStyle/>
          <a:p>
            <a:pPr>
              <a:buNone/>
            </a:pPr>
            <a:r>
              <a:rPr lang="en-US" dirty="0" smtClean="0">
                <a:solidFill>
                  <a:srgbClr val="0070C0"/>
                </a:solidFill>
              </a:rPr>
              <a:t>e. Symposium</a:t>
            </a:r>
          </a:p>
          <a:p>
            <a:pPr algn="just">
              <a:buNone/>
            </a:pPr>
            <a:r>
              <a:rPr lang="en-US" dirty="0" smtClean="0">
                <a:solidFill>
                  <a:srgbClr val="0070C0"/>
                </a:solidFill>
              </a:rPr>
              <a:t>                    A symposium is a series of speeches on a selected subject. Each person or expert presents an aspect of the subject briefly. There is no discussion among the symposium members like in panel discussion. In the end, the audience may raise questions. The chairman makes a comprehensive summary at the end of the entire session.</a:t>
            </a:r>
          </a:p>
          <a:p>
            <a:pPr>
              <a:buNone/>
            </a:pPr>
            <a:endParaRPr lang="en-US" dirty="0" smtClean="0"/>
          </a:p>
          <a:p>
            <a:pPr>
              <a:buNone/>
            </a:pP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6" y="415636"/>
            <a:ext cx="8700655" cy="4516582"/>
          </a:xfrm>
        </p:spPr>
        <p:txBody>
          <a:bodyPr>
            <a:normAutofit fontScale="85000" lnSpcReduction="20000"/>
          </a:bodyPr>
          <a:lstStyle/>
          <a:p>
            <a:pPr marL="514350" indent="-514350" algn="just">
              <a:buAutoNum type="alphaLcPeriod" startAt="6"/>
            </a:pPr>
            <a:r>
              <a:rPr lang="en-US" dirty="0" smtClean="0">
                <a:solidFill>
                  <a:srgbClr val="0070C0"/>
                </a:solidFill>
              </a:rPr>
              <a:t>Workshop </a:t>
            </a:r>
            <a:r>
              <a:rPr lang="en-US" i="1" dirty="0" smtClean="0">
                <a:solidFill>
                  <a:srgbClr val="0070C0"/>
                </a:solidFill>
              </a:rPr>
              <a:t>–</a:t>
            </a:r>
          </a:p>
          <a:p>
            <a:pPr marL="514350" indent="-514350" algn="just">
              <a:buNone/>
            </a:pPr>
            <a:r>
              <a:rPr lang="en-US" i="1" dirty="0" smtClean="0">
                <a:solidFill>
                  <a:srgbClr val="0070C0"/>
                </a:solidFill>
              </a:rPr>
              <a:t>                     </a:t>
            </a:r>
            <a:r>
              <a:rPr lang="en-US" dirty="0" smtClean="0">
                <a:solidFill>
                  <a:srgbClr val="0070C0"/>
                </a:solidFill>
              </a:rPr>
              <a:t>The workshop is the name given to a novel experiment in education. It consists of a series of meetings, usually four or more, with emphasis on individual work, within the group, with the help of consultants and resource personnel. The total workshop may be divided into small groups and each group will choose a chairman and a recorder. The individuals work, solve a part of the problem through their personal effort with the help of consultants, contribute to group work and group discussion and leave the workshop with a plan of action on the problem. Learning takes place in a friendly, happy and democratic atmosphere, under expert guidance. The workshop provides each participant opportunities to improve his effectiveness as a professional worker.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2" y="332509"/>
            <a:ext cx="8728363" cy="4641273"/>
          </a:xfrm>
        </p:spPr>
        <p:txBody>
          <a:bodyPr>
            <a:normAutofit fontScale="77500" lnSpcReduction="20000"/>
          </a:bodyPr>
          <a:lstStyle/>
          <a:p>
            <a:pPr algn="just">
              <a:buNone/>
            </a:pPr>
            <a:r>
              <a:rPr lang="en-US" dirty="0" smtClean="0">
                <a:solidFill>
                  <a:srgbClr val="0070C0"/>
                </a:solidFill>
              </a:rPr>
              <a:t>  g.    Role playing </a:t>
            </a:r>
            <a:r>
              <a:rPr lang="en-US" i="1" dirty="0" smtClean="0">
                <a:solidFill>
                  <a:srgbClr val="0070C0"/>
                </a:solidFill>
              </a:rPr>
              <a:t>-</a:t>
            </a:r>
          </a:p>
          <a:p>
            <a:pPr algn="just">
              <a:buNone/>
            </a:pPr>
            <a:r>
              <a:rPr lang="en-US" dirty="0" smtClean="0">
                <a:solidFill>
                  <a:srgbClr val="0070C0"/>
                </a:solidFill>
              </a:rPr>
              <a:t>                           Role playing or socio-drama is based on the assumption that many values in a situation cannot be expressed in words, and the communication can be more effective if the situation is </a:t>
            </a:r>
            <a:r>
              <a:rPr lang="en-US" dirty="0" err="1" smtClean="0">
                <a:solidFill>
                  <a:srgbClr val="0070C0"/>
                </a:solidFill>
              </a:rPr>
              <a:t>dramatised</a:t>
            </a:r>
            <a:r>
              <a:rPr lang="en-US" dirty="0" smtClean="0">
                <a:solidFill>
                  <a:srgbClr val="0070C0"/>
                </a:solidFill>
              </a:rPr>
              <a:t> by the group. The group members who take part in the socio-drama enact their roles as they have observed or experienced them. The audience is not passive but actively concerned with the drama. They are supposed to pay sympathetic attention to what is going on, suggest alternative solutions at the request of the leader and if requested, come up and take an active part by demonstrating how they feel a particular role should be handled. The size of the group is thought to be best at about 25. Role playing is a useful technique to use in providing discussion of problems of human relationship. It is a particularly useful educational device for school children. Role playing is followed by a discussion of the problem.</a:t>
            </a:r>
            <a:endParaRPr lang="en-US" dirty="0">
              <a:solidFill>
                <a:srgbClr val="0070C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415635"/>
            <a:ext cx="8714509" cy="4475019"/>
          </a:xfrm>
        </p:spPr>
        <p:txBody>
          <a:bodyPr>
            <a:normAutofit/>
          </a:bodyPr>
          <a:lstStyle/>
          <a:p>
            <a:pPr marL="514350" indent="-514350" algn="just">
              <a:buAutoNum type="alphaLcPeriod" startAt="8"/>
            </a:pPr>
            <a:r>
              <a:rPr lang="en-US" dirty="0" smtClean="0">
                <a:solidFill>
                  <a:srgbClr val="0070C0"/>
                </a:solidFill>
              </a:rPr>
              <a:t>Conferences and seminars-</a:t>
            </a:r>
          </a:p>
          <a:p>
            <a:pPr marL="514350" indent="-514350" algn="just">
              <a:buNone/>
            </a:pPr>
            <a:r>
              <a:rPr lang="en-US" dirty="0" smtClean="0">
                <a:solidFill>
                  <a:srgbClr val="0070C0"/>
                </a:solidFill>
              </a:rPr>
              <a:t>                                                     This category contains a large component of commercialized continuing education. The </a:t>
            </a:r>
            <a:r>
              <a:rPr lang="en-US" dirty="0" err="1" smtClean="0">
                <a:solidFill>
                  <a:srgbClr val="0070C0"/>
                </a:solidFill>
              </a:rPr>
              <a:t>programmes</a:t>
            </a:r>
            <a:r>
              <a:rPr lang="en-US" dirty="0" smtClean="0">
                <a:solidFill>
                  <a:srgbClr val="0070C0"/>
                </a:solidFill>
              </a:rPr>
              <a:t> are usually held on a regional, state or national level. They range from once half-day to one week in length and may cover a single topic in depth or be broadly comprehensive. They usually use a variety of formats to aid the learning process from self instruction to multi-media. </a:t>
            </a:r>
            <a:endParaRPr lang="en-US"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236" y="332509"/>
            <a:ext cx="8519429" cy="4445967"/>
          </a:xfrm>
        </p:spPr>
        <p:txBody>
          <a:bodyPr>
            <a:normAutofit/>
          </a:bodyPr>
          <a:lstStyle/>
          <a:p>
            <a:pPr algn="just">
              <a:buNone/>
            </a:pPr>
            <a:r>
              <a:rPr lang="en-US" dirty="0" smtClean="0">
                <a:solidFill>
                  <a:srgbClr val="0070C0"/>
                </a:solidFill>
              </a:rPr>
              <a:t>3. Mass approach</a:t>
            </a:r>
          </a:p>
          <a:p>
            <a:pPr algn="just">
              <a:buNone/>
            </a:pPr>
            <a:r>
              <a:rPr lang="en-US" dirty="0" smtClean="0">
                <a:solidFill>
                  <a:srgbClr val="0070C0"/>
                </a:solidFill>
              </a:rPr>
              <a:t>                                Mass medias are used for health education. The evolution of the media has been rapid. Mass media are one way communication</a:t>
            </a:r>
            <a:r>
              <a:rPr lang="en-US" dirty="0" smtClean="0">
                <a:solidFill>
                  <a:srgbClr val="0070C0"/>
                </a:solidFill>
              </a:rPr>
              <a:t>. They </a:t>
            </a:r>
            <a:r>
              <a:rPr lang="en-US" dirty="0" smtClean="0">
                <a:solidFill>
                  <a:srgbClr val="0070C0"/>
                </a:solidFill>
              </a:rPr>
              <a:t>are </a:t>
            </a:r>
            <a:r>
              <a:rPr lang="en-US" dirty="0" smtClean="0">
                <a:solidFill>
                  <a:srgbClr val="0070C0"/>
                </a:solidFill>
              </a:rPr>
              <a:t>useful </a:t>
            </a:r>
            <a:r>
              <a:rPr lang="en-US" dirty="0" smtClean="0">
                <a:solidFill>
                  <a:srgbClr val="0070C0"/>
                </a:solidFill>
              </a:rPr>
              <a:t>in transmitting messages  to people even in remotest places</a:t>
            </a:r>
            <a:r>
              <a:rPr lang="en-US" dirty="0" smtClean="0">
                <a:solidFill>
                  <a:srgbClr val="0070C0"/>
                </a:solidFill>
              </a:rPr>
              <a:t>. Mass </a:t>
            </a:r>
            <a:r>
              <a:rPr lang="en-US" dirty="0" smtClean="0">
                <a:solidFill>
                  <a:srgbClr val="0070C0"/>
                </a:solidFill>
              </a:rPr>
              <a:t>media alone is inadequate in changing human </a:t>
            </a:r>
            <a:r>
              <a:rPr lang="en-US" dirty="0" err="1" smtClean="0">
                <a:solidFill>
                  <a:srgbClr val="0070C0"/>
                </a:solidFill>
              </a:rPr>
              <a:t>behaviour</a:t>
            </a:r>
            <a:r>
              <a:rPr lang="en-US" dirty="0" smtClean="0">
                <a:solidFill>
                  <a:srgbClr val="0070C0"/>
                </a:solidFill>
              </a:rPr>
              <a:t>. Other approaches also needed for effective communication.</a:t>
            </a:r>
            <a:endParaRPr lang="en-US" dirty="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221673"/>
            <a:ext cx="8700654" cy="4921827"/>
          </a:xfrm>
        </p:spPr>
        <p:txBody>
          <a:bodyPr>
            <a:normAutofit/>
          </a:bodyPr>
          <a:lstStyle/>
          <a:p>
            <a:pPr>
              <a:buNone/>
            </a:pPr>
            <a:r>
              <a:rPr lang="en-US" dirty="0" smtClean="0">
                <a:solidFill>
                  <a:srgbClr val="0070C0"/>
                </a:solidFill>
              </a:rPr>
              <a:t>Different modes of mass media are given below :</a:t>
            </a:r>
          </a:p>
          <a:p>
            <a:pPr>
              <a:buNone/>
            </a:pPr>
            <a:r>
              <a:rPr lang="en-US" dirty="0" smtClean="0">
                <a:solidFill>
                  <a:srgbClr val="0070C0"/>
                </a:solidFill>
              </a:rPr>
              <a:t>                  1.Television</a:t>
            </a:r>
          </a:p>
          <a:p>
            <a:pPr>
              <a:buNone/>
            </a:pPr>
            <a:r>
              <a:rPr lang="en-US" dirty="0" smtClean="0">
                <a:solidFill>
                  <a:srgbClr val="0070C0"/>
                </a:solidFill>
              </a:rPr>
              <a:t>                  2.Radio</a:t>
            </a:r>
          </a:p>
          <a:p>
            <a:pPr>
              <a:buNone/>
            </a:pPr>
            <a:r>
              <a:rPr lang="en-US" dirty="0" smtClean="0">
                <a:solidFill>
                  <a:srgbClr val="0070C0"/>
                </a:solidFill>
              </a:rPr>
              <a:t>                  3.Internet</a:t>
            </a:r>
          </a:p>
          <a:p>
            <a:pPr>
              <a:buNone/>
            </a:pPr>
            <a:r>
              <a:rPr lang="en-US" dirty="0" smtClean="0">
                <a:solidFill>
                  <a:srgbClr val="0070C0"/>
                </a:solidFill>
              </a:rPr>
              <a:t>                  4.Newspapers</a:t>
            </a:r>
          </a:p>
          <a:p>
            <a:pPr>
              <a:buNone/>
            </a:pPr>
            <a:r>
              <a:rPr lang="en-US" dirty="0" smtClean="0">
                <a:solidFill>
                  <a:srgbClr val="0070C0"/>
                </a:solidFill>
              </a:rPr>
              <a:t>                  5.Printed material</a:t>
            </a:r>
          </a:p>
          <a:p>
            <a:pPr>
              <a:buNone/>
            </a:pPr>
            <a:r>
              <a:rPr lang="en-US" dirty="0" smtClean="0">
                <a:solidFill>
                  <a:srgbClr val="0070C0"/>
                </a:solidFill>
              </a:rPr>
              <a:t>                  6.Direct mailing</a:t>
            </a:r>
          </a:p>
          <a:p>
            <a:pPr>
              <a:buNone/>
            </a:pPr>
            <a:r>
              <a:rPr lang="en-US" dirty="0" smtClean="0">
                <a:solidFill>
                  <a:srgbClr val="0070C0"/>
                </a:solidFill>
              </a:rPr>
              <a:t>                  7.Health museums &amp; exhibitions</a:t>
            </a:r>
          </a:p>
          <a:p>
            <a:pPr>
              <a:buNone/>
            </a:pPr>
            <a:r>
              <a:rPr lang="en-US" dirty="0" smtClean="0">
                <a:solidFill>
                  <a:srgbClr val="0070C0"/>
                </a:solidFill>
              </a:rPr>
              <a:t>                  8.Folkmedia</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Times New Roman" pitchFamily="18" charset="0"/>
                <a:cs typeface="Times New Roman" pitchFamily="18" charset="0"/>
              </a:rPr>
              <a:t>Audiovisual aids</a:t>
            </a:r>
            <a:br>
              <a:rPr lang="en-US" dirty="0" smtClean="0">
                <a:solidFill>
                  <a:srgbClr val="0070C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0070C0"/>
                </a:solidFill>
                <a:latin typeface="Times New Roman" pitchFamily="18" charset="0"/>
                <a:cs typeface="Times New Roman" pitchFamily="18" charset="0"/>
              </a:rPr>
              <a:t>classified into three groups.</a:t>
            </a:r>
          </a:p>
          <a:p>
            <a:pPr marL="514350" lvl="0" indent="-514350">
              <a:buNone/>
            </a:pPr>
            <a:r>
              <a:rPr lang="en-US" dirty="0" smtClean="0">
                <a:solidFill>
                  <a:srgbClr val="0070C0"/>
                </a:solidFill>
                <a:latin typeface="Times New Roman" pitchFamily="18" charset="0"/>
                <a:cs typeface="Times New Roman" pitchFamily="18" charset="0"/>
              </a:rPr>
              <a:t>             a.. Auditory aids </a:t>
            </a:r>
          </a:p>
          <a:p>
            <a:pPr marL="514350" lvl="0" indent="-514350">
              <a:buNone/>
            </a:pPr>
            <a:r>
              <a:rPr lang="en-US" dirty="0" smtClean="0">
                <a:solidFill>
                  <a:srgbClr val="0070C0"/>
                </a:solidFill>
                <a:latin typeface="Times New Roman" pitchFamily="18" charset="0"/>
                <a:cs typeface="Times New Roman" pitchFamily="18" charset="0"/>
              </a:rPr>
              <a:t>             b. Visual aids </a:t>
            </a:r>
          </a:p>
          <a:p>
            <a:pPr marL="514350" lvl="0" indent="-514350">
              <a:buNone/>
            </a:pPr>
            <a:r>
              <a:rPr lang="en-US" dirty="0" smtClean="0">
                <a:solidFill>
                  <a:srgbClr val="0070C0"/>
                </a:solidFill>
                <a:latin typeface="Times New Roman" pitchFamily="18" charset="0"/>
                <a:cs typeface="Times New Roman" pitchFamily="18" charset="0"/>
              </a:rPr>
              <a:t>             c. Combined A-V aids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297858"/>
            <a:ext cx="8325464" cy="3845642"/>
          </a:xfrm>
        </p:spPr>
        <p:txBody>
          <a:bodyPr>
            <a:normAutofit fontScale="92500" lnSpcReduction="10000"/>
          </a:bodyPr>
          <a:lstStyle/>
          <a:p>
            <a:pPr marL="514350" indent="-514350">
              <a:buAutoNum type="alphaLcPeriod"/>
            </a:pPr>
            <a:r>
              <a:rPr lang="en-US" dirty="0" smtClean="0">
                <a:solidFill>
                  <a:srgbClr val="0070C0"/>
                </a:solidFill>
                <a:latin typeface="Times New Roman" pitchFamily="18" charset="0"/>
                <a:cs typeface="Times New Roman" pitchFamily="18" charset="0"/>
              </a:rPr>
              <a:t>Auditory Aid- Health education can be done through hearing. </a:t>
            </a:r>
            <a:r>
              <a:rPr lang="en-US" dirty="0" err="1" smtClean="0">
                <a:solidFill>
                  <a:srgbClr val="0070C0"/>
                </a:solidFill>
                <a:latin typeface="Times New Roman" pitchFamily="18" charset="0"/>
                <a:cs typeface="Times New Roman" pitchFamily="18" charset="0"/>
              </a:rPr>
              <a:t>eg</a:t>
            </a:r>
            <a:r>
              <a:rPr lang="en-US" dirty="0" smtClean="0">
                <a:solidFill>
                  <a:srgbClr val="0070C0"/>
                </a:solidFill>
                <a:latin typeface="Times New Roman" pitchFamily="18" charset="0"/>
                <a:cs typeface="Times New Roman" pitchFamily="18" charset="0"/>
              </a:rPr>
              <a:t>: radio, tape recorder etc..</a:t>
            </a:r>
          </a:p>
          <a:p>
            <a:pPr marL="514350" indent="-514350">
              <a:buAutoNum type="alphaLcPeriod"/>
            </a:pPr>
            <a:r>
              <a:rPr lang="en-US" dirty="0" smtClean="0">
                <a:solidFill>
                  <a:srgbClr val="0070C0"/>
                </a:solidFill>
                <a:latin typeface="Times New Roman" pitchFamily="18" charset="0"/>
                <a:cs typeface="Times New Roman" pitchFamily="18" charset="0"/>
              </a:rPr>
              <a:t>Visual Aids- Health education is given by seeing the matter. </a:t>
            </a:r>
          </a:p>
          <a:p>
            <a:pPr marL="514350" indent="-514350">
              <a:buNone/>
            </a:pPr>
            <a:r>
              <a:rPr lang="en-US" dirty="0" smtClean="0">
                <a:solidFill>
                  <a:srgbClr val="0070C0"/>
                </a:solidFill>
                <a:latin typeface="Times New Roman" pitchFamily="18" charset="0"/>
                <a:cs typeface="Times New Roman" pitchFamily="18" charset="0"/>
              </a:rPr>
              <a:t>        It is of 2 types- </a:t>
            </a:r>
          </a:p>
          <a:p>
            <a:pPr marL="514350" indent="-514350">
              <a:buNone/>
            </a:pPr>
            <a:r>
              <a:rPr lang="en-US" dirty="0" smtClean="0">
                <a:solidFill>
                  <a:srgbClr val="0070C0"/>
                </a:solidFill>
                <a:latin typeface="Times New Roman" pitchFamily="18" charset="0"/>
                <a:cs typeface="Times New Roman" pitchFamily="18" charset="0"/>
              </a:rPr>
              <a:t> 1. Not requiring projections-                                                                        </a:t>
            </a:r>
            <a:r>
              <a:rPr lang="en-US" dirty="0" err="1" smtClean="0">
                <a:solidFill>
                  <a:srgbClr val="0070C0"/>
                </a:solidFill>
                <a:latin typeface="Times New Roman" pitchFamily="18" charset="0"/>
                <a:cs typeface="Times New Roman" pitchFamily="18" charset="0"/>
              </a:rPr>
              <a:t>eg</a:t>
            </a:r>
            <a:r>
              <a:rPr lang="en-US" dirty="0" smtClean="0">
                <a:solidFill>
                  <a:srgbClr val="0070C0"/>
                </a:solidFill>
                <a:latin typeface="Times New Roman" pitchFamily="18" charset="0"/>
                <a:cs typeface="Times New Roman" pitchFamily="18" charset="0"/>
              </a:rPr>
              <a:t>: leaflets, charts, posters etc..</a:t>
            </a:r>
          </a:p>
          <a:p>
            <a:pPr marL="514350" indent="-514350">
              <a:buNone/>
            </a:pPr>
            <a:r>
              <a:rPr lang="en-US" dirty="0" smtClean="0">
                <a:solidFill>
                  <a:srgbClr val="0070C0"/>
                </a:solidFill>
                <a:latin typeface="Times New Roman" pitchFamily="18" charset="0"/>
                <a:cs typeface="Times New Roman" pitchFamily="18" charset="0"/>
              </a:rPr>
              <a:t>  2. Requiring projections-</a:t>
            </a:r>
          </a:p>
          <a:p>
            <a:pPr marL="514350" indent="-514350">
              <a:buNone/>
            </a:pP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eg</a:t>
            </a:r>
            <a:r>
              <a:rPr lang="en-US" dirty="0" smtClean="0">
                <a:solidFill>
                  <a:srgbClr val="0070C0"/>
                </a:solidFill>
                <a:latin typeface="Times New Roman" pitchFamily="18" charset="0"/>
                <a:cs typeface="Times New Roman" pitchFamily="18" charset="0"/>
              </a:rPr>
              <a:t>: slides, film strips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latin typeface="Times New Roman" pitchFamily="18" charset="0"/>
                <a:cs typeface="Times New Roman" pitchFamily="18" charset="0"/>
              </a:rPr>
              <a:t>c. Combined A-V Aid- </a:t>
            </a:r>
          </a:p>
          <a:p>
            <a:r>
              <a:rPr lang="en-US" dirty="0" smtClean="0">
                <a:solidFill>
                  <a:srgbClr val="0070C0"/>
                </a:solidFill>
                <a:latin typeface="Times New Roman" pitchFamily="18" charset="0"/>
                <a:cs typeface="Times New Roman" pitchFamily="18" charset="0"/>
              </a:rPr>
              <a:t>Both auditory and visual means are using for health education. </a:t>
            </a:r>
          </a:p>
          <a:p>
            <a:r>
              <a:rPr lang="en-US" dirty="0" err="1" smtClean="0">
                <a:solidFill>
                  <a:srgbClr val="0070C0"/>
                </a:solidFill>
                <a:latin typeface="Times New Roman" pitchFamily="18" charset="0"/>
                <a:cs typeface="Times New Roman" pitchFamily="18" charset="0"/>
              </a:rPr>
              <a:t>eg</a:t>
            </a:r>
            <a:r>
              <a:rPr lang="en-US" dirty="0" smtClean="0">
                <a:solidFill>
                  <a:srgbClr val="0070C0"/>
                </a:solidFill>
                <a:latin typeface="Times New Roman" pitchFamily="18" charset="0"/>
                <a:cs typeface="Times New Roman" pitchFamily="18" charset="0"/>
              </a:rPr>
              <a:t>: television, sound films etc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00034" y="471054"/>
            <a:ext cx="8229600" cy="4253345"/>
          </a:xfrm>
          <a:prstGeom prst="rect">
            <a:avLst/>
          </a:prstGeom>
        </p:spPr>
        <p:txBody>
          <a:bodyPr/>
          <a:lstStyle>
            <a:lvl1pPr lvl="0">
              <a:defRPr/>
            </a:lvl1pPr>
          </a:lstStyle>
          <a:p>
            <a:pPr lvl="0">
              <a:buNone/>
            </a:pPr>
            <a:r>
              <a:rPr lang="en-US" dirty="0" smtClean="0">
                <a:solidFill>
                  <a:srgbClr val="0070C0"/>
                </a:solidFill>
                <a:latin typeface="Times New Roman" pitchFamily="18" charset="0"/>
                <a:cs typeface="Times New Roman" pitchFamily="18" charset="0"/>
              </a:rPr>
              <a:t>                </a:t>
            </a:r>
            <a:r>
              <a:rPr smtClean="0">
                <a:solidFill>
                  <a:srgbClr val="0070C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Methods in health education</a:t>
            </a:r>
          </a:p>
          <a:p>
            <a:pPr lvl="0">
              <a:buNone/>
            </a:pPr>
            <a:r>
              <a:rPr lang="en-US" dirty="0" smtClean="0">
                <a:solidFill>
                  <a:srgbClr val="0070C0"/>
                </a:solidFill>
                <a:latin typeface="Times New Roman" pitchFamily="18" charset="0"/>
                <a:cs typeface="Times New Roman" pitchFamily="18" charset="0"/>
              </a:rPr>
              <a:t>    It is the way through which the educator is communicate with the audience. Broadly it is classified into:</a:t>
            </a:r>
          </a:p>
          <a:p>
            <a:pPr lvl="0">
              <a:buNone/>
            </a:pPr>
            <a:r>
              <a:rPr lang="en-US" dirty="0" smtClean="0">
                <a:solidFill>
                  <a:srgbClr val="0070C0"/>
                </a:solidFill>
                <a:latin typeface="Times New Roman" pitchFamily="18" charset="0"/>
                <a:cs typeface="Times New Roman" pitchFamily="18" charset="0"/>
              </a:rPr>
              <a:t>                           1.Individual approach</a:t>
            </a:r>
          </a:p>
          <a:p>
            <a:pPr lvl="0">
              <a:buNone/>
            </a:pPr>
            <a:r>
              <a:rPr lang="en-US" dirty="0" smtClean="0">
                <a:solidFill>
                  <a:srgbClr val="0070C0"/>
                </a:solidFill>
                <a:latin typeface="Times New Roman" pitchFamily="18" charset="0"/>
                <a:cs typeface="Times New Roman" pitchFamily="18" charset="0"/>
              </a:rPr>
              <a:t>                           2. Group approach</a:t>
            </a:r>
          </a:p>
          <a:p>
            <a:pPr lvl="0">
              <a:buNone/>
            </a:pPr>
            <a:r>
              <a:rPr lang="en-US" dirty="0" smtClean="0">
                <a:solidFill>
                  <a:srgbClr val="0070C0"/>
                </a:solidFill>
                <a:latin typeface="Times New Roman" pitchFamily="18" charset="0"/>
                <a:cs typeface="Times New Roman" pitchFamily="18" charset="0"/>
              </a:rPr>
              <a:t>                           3.Mass approach</a:t>
            </a:r>
          </a:p>
          <a:p>
            <a:pPr lvl="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0070C0"/>
                </a:solidFill>
                <a:latin typeface="Times New Roman" pitchFamily="18" charset="0"/>
                <a:cs typeface="Times New Roman" pitchFamily="18" charset="0"/>
              </a:rPr>
              <a:t>1 . Individual approach</a:t>
            </a:r>
            <a:br>
              <a:rPr lang="en-US" dirty="0" smtClean="0">
                <a:solidFill>
                  <a:srgbClr val="0070C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1" y="1297858"/>
            <a:ext cx="8325464" cy="3845642"/>
          </a:xfrm>
        </p:spPr>
        <p:txBody>
          <a:bodyPr>
            <a:normAutofit fontScale="92500" lnSpcReduction="20000"/>
          </a:bodyPr>
          <a:lstStyle/>
          <a:p>
            <a:pPr>
              <a:buNone/>
            </a:pPr>
            <a:r>
              <a:rPr lang="en-US" dirty="0" smtClean="0">
                <a:solidFill>
                  <a:srgbClr val="0070C0"/>
                </a:solidFill>
                <a:latin typeface="Times New Roman" pitchFamily="18" charset="0"/>
                <a:cs typeface="Times New Roman" pitchFamily="18" charset="0"/>
              </a:rPr>
              <a:t>There are plenty of opportunities for individual health education. It may be given in personal </a:t>
            </a:r>
            <a:r>
              <a:rPr lang="en-US" i="1" dirty="0" smtClean="0">
                <a:solidFill>
                  <a:srgbClr val="0070C0"/>
                </a:solidFill>
                <a:latin typeface="Times New Roman" pitchFamily="18" charset="0"/>
                <a:cs typeface="Times New Roman" pitchFamily="18" charset="0"/>
              </a:rPr>
              <a:t>interviews in the </a:t>
            </a:r>
            <a:r>
              <a:rPr lang="en-US" dirty="0" smtClean="0">
                <a:solidFill>
                  <a:srgbClr val="0070C0"/>
                </a:solidFill>
                <a:latin typeface="Times New Roman" pitchFamily="18" charset="0"/>
                <a:cs typeface="Times New Roman" pitchFamily="18" charset="0"/>
              </a:rPr>
              <a:t>consultation room of the doctor or in the health centre or in the homes of the people. </a:t>
            </a:r>
          </a:p>
          <a:p>
            <a:pPr>
              <a:buNone/>
            </a:pPr>
            <a:r>
              <a:rPr lang="en-US" dirty="0" smtClean="0">
                <a:solidFill>
                  <a:srgbClr val="0070C0"/>
                </a:solidFill>
                <a:latin typeface="Times New Roman" pitchFamily="18" charset="0"/>
                <a:cs typeface="Times New Roman" pitchFamily="18" charset="0"/>
              </a:rPr>
              <a:t>The individual comes to the doctor or health centre because of illness. </a:t>
            </a:r>
          </a:p>
          <a:p>
            <a:pPr>
              <a:buNone/>
            </a:pPr>
            <a:r>
              <a:rPr lang="en-US" dirty="0" smtClean="0">
                <a:solidFill>
                  <a:srgbClr val="0070C0"/>
                </a:solidFill>
                <a:latin typeface="Times New Roman" pitchFamily="18" charset="0"/>
                <a:cs typeface="Times New Roman" pitchFamily="18" charset="0"/>
              </a:rPr>
              <a:t>The responsibility of the attending physician in this regard, is very great because he has the confidence of the patient. </a:t>
            </a:r>
          </a:p>
          <a:p>
            <a:pPr>
              <a:buNone/>
            </a:pPr>
            <a:r>
              <a:rPr lang="en-US" dirty="0" smtClean="0">
                <a:solidFill>
                  <a:srgbClr val="0070C0"/>
                </a:solidFill>
                <a:latin typeface="Times New Roman" pitchFamily="18" charset="0"/>
                <a:cs typeface="Times New Roman" pitchFamily="18" charset="0"/>
              </a:rPr>
              <a:t>The patient will listen more readily to the physician's health </a:t>
            </a:r>
            <a:r>
              <a:rPr lang="en-US" dirty="0" err="1" smtClean="0">
                <a:solidFill>
                  <a:srgbClr val="0070C0"/>
                </a:solidFill>
                <a:latin typeface="Times New Roman" pitchFamily="18" charset="0"/>
                <a:cs typeface="Times New Roman" pitchFamily="18" charset="0"/>
              </a:rPr>
              <a:t>counselling</a:t>
            </a:r>
            <a:r>
              <a:rPr lang="en-US" dirty="0" smtClean="0">
                <a:solidFill>
                  <a:srgbClr val="0070C0"/>
                </a:solidFill>
                <a:latin typeface="Times New Roman" pitchFamily="18" charset="0"/>
                <a:cs typeface="Times New Roman" pitchFamily="18" charset="0"/>
              </a:rPr>
              <a:t>. </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0070C0"/>
                </a:solidFill>
                <a:latin typeface="Times New Roman" pitchFamily="18" charset="0"/>
                <a:cs typeface="Times New Roman" pitchFamily="18" charset="0"/>
              </a:rPr>
              <a:t>The biggest advantage of individual health teaching is that we can discuss, argue and persuade the individual to change his </a:t>
            </a:r>
            <a:r>
              <a:rPr lang="en-US" dirty="0" err="1" smtClean="0">
                <a:solidFill>
                  <a:srgbClr val="0070C0"/>
                </a:solidFill>
                <a:latin typeface="Times New Roman" pitchFamily="18" charset="0"/>
                <a:cs typeface="Times New Roman" pitchFamily="18" charset="0"/>
              </a:rPr>
              <a:t>behaviour</a:t>
            </a:r>
            <a:r>
              <a:rPr lang="en-US" dirty="0" smtClean="0">
                <a:solidFill>
                  <a:srgbClr val="0070C0"/>
                </a:solidFill>
                <a:latin typeface="Times New Roman" pitchFamily="18" charset="0"/>
                <a:cs typeface="Times New Roman" pitchFamily="18" charset="0"/>
              </a:rPr>
              <a:t>. </a:t>
            </a:r>
          </a:p>
          <a:p>
            <a:pPr>
              <a:buNone/>
            </a:pPr>
            <a:r>
              <a:rPr lang="en-US" dirty="0" smtClean="0">
                <a:solidFill>
                  <a:srgbClr val="0070C0"/>
                </a:solidFill>
                <a:latin typeface="Times New Roman" pitchFamily="18" charset="0"/>
                <a:cs typeface="Times New Roman" pitchFamily="18" charset="0"/>
              </a:rPr>
              <a:t>The limitation of individual health teaching is that the numbers we reach are small, and health education is given only to those who come in contact with us.</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0070C0"/>
                </a:solidFill>
                <a:latin typeface="Times New Roman" pitchFamily="18" charset="0"/>
                <a:cs typeface="Times New Roman" pitchFamily="18" charset="0"/>
              </a:rPr>
              <a:t>2. Group approach        </a:t>
            </a:r>
            <a:br>
              <a:rPr lang="en-US" dirty="0" smtClean="0">
                <a:solidFill>
                  <a:srgbClr val="0070C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0070C0"/>
                </a:solidFill>
                <a:latin typeface="Times New Roman" pitchFamily="18" charset="0"/>
                <a:cs typeface="Times New Roman" pitchFamily="18" charset="0"/>
              </a:rPr>
              <a:t>Group teaching is an effective way of educating the community. </a:t>
            </a:r>
          </a:p>
          <a:p>
            <a:pPr>
              <a:buNone/>
            </a:pPr>
            <a:endParaRPr lang="en-US" dirty="0" smtClean="0">
              <a:solidFill>
                <a:srgbClr val="0070C0"/>
              </a:solidFill>
              <a:latin typeface="Times New Roman" pitchFamily="18" charset="0"/>
              <a:cs typeface="Times New Roman" pitchFamily="18" charset="0"/>
            </a:endParaRPr>
          </a:p>
          <a:p>
            <a:pPr>
              <a:buNone/>
            </a:pPr>
            <a:r>
              <a:rPr lang="en-US" dirty="0" smtClean="0">
                <a:solidFill>
                  <a:srgbClr val="0070C0"/>
                </a:solidFill>
                <a:latin typeface="Times New Roman" pitchFamily="18" charset="0"/>
                <a:cs typeface="Times New Roman" pitchFamily="18" charset="0"/>
              </a:rPr>
              <a:t>We have to select  the suitable method of health education including audio-visual aids for successful group health education. </a:t>
            </a:r>
            <a:endParaRPr lang="en-US" dirty="0">
              <a:solidFill>
                <a:srgbClr val="0070C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1690</Words>
  <Application>Microsoft Office PowerPoint</Application>
  <PresentationFormat>On-screen Show (16:9)</PresentationFormat>
  <Paragraphs>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Practice Of Health Education </vt:lpstr>
      <vt:lpstr>Practice Of Health Education </vt:lpstr>
      <vt:lpstr>Audiovisual aids </vt:lpstr>
      <vt:lpstr>Slide 4</vt:lpstr>
      <vt:lpstr>Slide 5</vt:lpstr>
      <vt:lpstr>Slide 6</vt:lpstr>
      <vt:lpstr>1 . Individual approach </vt:lpstr>
      <vt:lpstr>Slide 8</vt:lpstr>
      <vt:lpstr>2. Group approach         </vt:lpstr>
      <vt:lpstr>TYPES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2021-11-18T09:13:02Z</dcterms:modified>
</cp:coreProperties>
</file>